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696" r:id="rId7"/>
  </p:sldMasterIdLst>
  <p:handoutMasterIdLst>
    <p:handoutMasterId r:id="rId21"/>
  </p:handoutMasterIdLst>
  <p:sldIdLst>
    <p:sldId id="256" r:id="rId8"/>
    <p:sldId id="262" r:id="rId9"/>
    <p:sldId id="257" r:id="rId10"/>
    <p:sldId id="270" r:id="rId11"/>
    <p:sldId id="258" r:id="rId12"/>
    <p:sldId id="261" r:id="rId13"/>
    <p:sldId id="267" r:id="rId14"/>
    <p:sldId id="264" r:id="rId15"/>
    <p:sldId id="266" r:id="rId16"/>
    <p:sldId id="269" r:id="rId17"/>
    <p:sldId id="275" r:id="rId18"/>
    <p:sldId id="274" r:id="rId19"/>
    <p:sldId id="268" r:id="rId20"/>
  </p:sldIdLst>
  <p:sldSz cx="585152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">
          <p15:clr>
            <a:srgbClr val="A4A3A4"/>
          </p15:clr>
        </p15:guide>
        <p15:guide id="2" pos="18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Corrêa de Assumpção Neto" initials="JCdAN" lastIdx="10" clrIdx="0">
    <p:extLst>
      <p:ext uri="{19B8F6BF-5375-455C-9EA6-DF929625EA0E}">
        <p15:presenceInfo xmlns:p15="http://schemas.microsoft.com/office/powerpoint/2012/main" userId="9ef7bdc9f98c2a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8F"/>
    <a:srgbClr val="003E37"/>
    <a:srgbClr val="006A5E"/>
    <a:srgbClr val="00BF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96" y="369"/>
      </p:cViewPr>
      <p:guideLst>
        <p:guide orient="horz" pos="1037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3098943445307"/>
          <c:y val="0.27843401236745835"/>
          <c:w val="0.8395381992717571"/>
          <c:h val="0.40265485630102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Já sofreram algum tipo de violência no ambiente de trabalho</c:v>
                </c:pt>
              </c:strCache>
            </c:strRef>
          </c:tx>
          <c:spPr>
            <a:solidFill>
              <a:srgbClr val="00BF6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E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F8-4658-8865-DF49CB830BF9}"/>
              </c:ext>
            </c:extLst>
          </c:dPt>
          <c:dPt>
            <c:idx val="1"/>
            <c:invertIfNegative val="0"/>
            <c:bubble3D val="0"/>
            <c:spPr>
              <a:solidFill>
                <a:srgbClr val="003E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6F8-4658-8865-DF49CB830BF9}"/>
              </c:ext>
            </c:extLst>
          </c:dPt>
          <c:dPt>
            <c:idx val="2"/>
            <c:invertIfNegative val="0"/>
            <c:bubble3D val="0"/>
            <c:spPr>
              <a:solidFill>
                <a:srgbClr val="00FA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6F8-4658-8865-DF49CB830BF9}"/>
              </c:ext>
            </c:extLst>
          </c:dPt>
          <c:dPt>
            <c:idx val="3"/>
            <c:invertIfNegative val="0"/>
            <c:bubble3D val="0"/>
            <c:spPr>
              <a:solidFill>
                <a:srgbClr val="00FA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F8-4658-8865-DF49CB830BF9}"/>
              </c:ext>
            </c:extLst>
          </c:dPt>
          <c:dPt>
            <c:idx val="5"/>
            <c:invertIfNegative val="0"/>
            <c:bubble3D val="0"/>
            <c:spPr>
              <a:solidFill>
                <a:srgbClr val="003E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F8-4658-8865-DF49CB830BF9}"/>
              </c:ext>
            </c:extLst>
          </c:dPt>
          <c:dPt>
            <c:idx val="6"/>
            <c:invertIfNegative val="0"/>
            <c:bubble3D val="0"/>
            <c:spPr>
              <a:solidFill>
                <a:srgbClr val="003E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6F8-4658-8865-DF49CB830BF9}"/>
              </c:ext>
            </c:extLst>
          </c:dPt>
          <c:dPt>
            <c:idx val="7"/>
            <c:invertIfNegative val="0"/>
            <c:bubble3D val="0"/>
            <c:spPr>
              <a:solidFill>
                <a:srgbClr val="00FA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F8-4658-8865-DF49CB830BF9}"/>
              </c:ext>
            </c:extLst>
          </c:dPt>
          <c:dPt>
            <c:idx val="8"/>
            <c:invertIfNegative val="0"/>
            <c:bubble3D val="0"/>
            <c:spPr>
              <a:solidFill>
                <a:srgbClr val="00FA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F8-4658-8865-DF49CB830BF9}"/>
              </c:ext>
            </c:extLst>
          </c:dPt>
          <c:cat>
            <c:strRef>
              <c:f>Planilha1!$A$2:$A$10</c:f>
              <c:strCache>
                <c:ptCount val="9"/>
                <c:pt idx="0">
                  <c:v>Sim</c:v>
                </c:pt>
                <c:pt idx="1">
                  <c:v>Não</c:v>
                </c:pt>
                <c:pt idx="2">
                  <c:v>Sim</c:v>
                </c:pt>
                <c:pt idx="3">
                  <c:v>Não</c:v>
                </c:pt>
                <c:pt idx="5">
                  <c:v>Sim</c:v>
                </c:pt>
                <c:pt idx="6">
                  <c:v>Não</c:v>
                </c:pt>
                <c:pt idx="7">
                  <c:v>Sim</c:v>
                </c:pt>
                <c:pt idx="8">
                  <c:v>Não</c:v>
                </c:pt>
              </c:strCache>
            </c:strRef>
          </c:cat>
          <c:val>
            <c:numRef>
              <c:f>Planilha1!$B$2:$B$10</c:f>
              <c:numCache>
                <c:formatCode>0%</c:formatCode>
                <c:ptCount val="9"/>
                <c:pt idx="0">
                  <c:v>0.71120000000000005</c:v>
                </c:pt>
                <c:pt idx="1">
                  <c:v>0.2888</c:v>
                </c:pt>
                <c:pt idx="2">
                  <c:v>0.44919999999999999</c:v>
                </c:pt>
                <c:pt idx="3">
                  <c:v>0.55079999999999996</c:v>
                </c:pt>
                <c:pt idx="5">
                  <c:v>0.57820000000000005</c:v>
                </c:pt>
                <c:pt idx="6">
                  <c:v>0.42180000000000001</c:v>
                </c:pt>
                <c:pt idx="7">
                  <c:v>0.63280000000000003</c:v>
                </c:pt>
                <c:pt idx="8">
                  <c:v>0.36720000000000003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8-4658-8865-DF49CB830BF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Tem algum colega que já sofreu algum tipo de violência no ambiente de trabalho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Planilha1!$A$2:$A$10</c:f>
              <c:strCache>
                <c:ptCount val="9"/>
                <c:pt idx="0">
                  <c:v>Sim</c:v>
                </c:pt>
                <c:pt idx="1">
                  <c:v>Não</c:v>
                </c:pt>
                <c:pt idx="2">
                  <c:v>Sim</c:v>
                </c:pt>
                <c:pt idx="3">
                  <c:v>Não</c:v>
                </c:pt>
                <c:pt idx="5">
                  <c:v>Sim</c:v>
                </c:pt>
                <c:pt idx="6">
                  <c:v>Não</c:v>
                </c:pt>
                <c:pt idx="7">
                  <c:v>Sim</c:v>
                </c:pt>
                <c:pt idx="8">
                  <c:v>Não</c:v>
                </c:pt>
              </c:strCache>
            </c:strRef>
          </c:cat>
          <c:val>
            <c:numRef>
              <c:f>Planilha1!$C$2:$C$10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96F8-4658-8865-DF49CB830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2"/>
        <c:axId val="534153520"/>
        <c:axId val="534163088"/>
      </c:barChart>
      <c:catAx>
        <c:axId val="5341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163088"/>
        <c:crosses val="autoZero"/>
        <c:auto val="1"/>
        <c:lblAlgn val="ctr"/>
        <c:lblOffset val="100"/>
        <c:noMultiLvlLbl val="0"/>
      </c:catAx>
      <c:valAx>
        <c:axId val="5341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15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América Latina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62735753130879"/>
          <c:y val="0.3427935779588715"/>
          <c:w val="0.86780809604295017"/>
          <c:h val="0.56723863798037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F6F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1"/>
                <c:pt idx="0">
                  <c:v>Sofreram algum tipo de agressão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0.66700000000000004</c:v>
                </c:pt>
                <c:pt idx="1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2-4464-8553-28E72F93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240320"/>
        <c:axId val="279241152"/>
      </c:barChart>
      <c:catAx>
        <c:axId val="279240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241152"/>
        <c:crosses val="autoZero"/>
        <c:auto val="1"/>
        <c:lblAlgn val="ctr"/>
        <c:lblOffset val="100"/>
        <c:noMultiLvlLbl val="0"/>
      </c:catAx>
      <c:valAx>
        <c:axId val="27924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92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0.08936</cdr:x>
      <cdr:y>0</cdr:y>
    </cdr:from>
    <cdr:to>
      <cdr:x>1</cdr:x>
      <cdr:y>0.21749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121774D-5454-4A0D-861F-DCF79E01018C}"/>
            </a:ext>
          </a:extLst>
        </cdr:cNvPr>
        <cdr:cNvSpPr txBox="1"/>
      </cdr:nvSpPr>
      <cdr:spPr>
        <a:xfrm xmlns:a="http://schemas.openxmlformats.org/drawingml/2006/main">
          <a:off x="388461" y="0"/>
          <a:ext cx="3958912" cy="702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Violência aos médicos em Rio </a:t>
          </a:r>
        </a:p>
        <a:p xmlns:a="http://schemas.openxmlformats.org/drawingml/2006/main">
          <a:pPr algn="ctr"/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Preto é das maiores do Brasil</a:t>
          </a:r>
        </a:p>
      </cdr:txBody>
    </cdr:sp>
  </cdr:relSizeAnchor>
  <cdr:relSizeAnchor xmlns:cdr="http://schemas.openxmlformats.org/drawingml/2006/chartDrawing">
    <cdr:from>
      <cdr:x>0.10334</cdr:x>
      <cdr:y>0.21404</cdr:y>
    </cdr:from>
    <cdr:to>
      <cdr:x>0.32623</cdr:x>
      <cdr:y>0.25571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E83457E-4E76-4913-91D1-D5D69C13BDAF}"/>
            </a:ext>
          </a:extLst>
        </cdr:cNvPr>
        <cdr:cNvSpPr txBox="1"/>
      </cdr:nvSpPr>
      <cdr:spPr>
        <a:xfrm xmlns:a="http://schemas.openxmlformats.org/drawingml/2006/main">
          <a:off x="449254" y="691577"/>
          <a:ext cx="968991" cy="13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Estado de São Paulo</a:t>
          </a:r>
        </a:p>
      </cdr:txBody>
    </cdr:sp>
  </cdr:relSizeAnchor>
  <cdr:relSizeAnchor xmlns:cdr="http://schemas.openxmlformats.org/drawingml/2006/chartDrawing">
    <cdr:from>
      <cdr:x>0.10343</cdr:x>
      <cdr:y>0.22778</cdr:y>
    </cdr:from>
    <cdr:to>
      <cdr:x>0.11938</cdr:x>
      <cdr:y>0.24924</cdr:y>
    </cdr:to>
    <cdr:sp macro="" textlink="">
      <cdr:nvSpPr>
        <cdr:cNvPr id="4" name="Retângulo 3">
          <a:extLst xmlns:a="http://schemas.openxmlformats.org/drawingml/2006/main">
            <a:ext uri="{FF2B5EF4-FFF2-40B4-BE49-F238E27FC236}">
              <a16:creationId xmlns:a16="http://schemas.microsoft.com/office/drawing/2014/main" id="{CAE74881-943E-4BD0-BCE5-615B62704211}"/>
            </a:ext>
          </a:extLst>
        </cdr:cNvPr>
        <cdr:cNvSpPr/>
      </cdr:nvSpPr>
      <cdr:spPr>
        <a:xfrm xmlns:a="http://schemas.openxmlformats.org/drawingml/2006/main">
          <a:off x="449645" y="735975"/>
          <a:ext cx="69338" cy="69339"/>
        </a:xfrm>
        <a:prstGeom xmlns:a="http://schemas.openxmlformats.org/drawingml/2006/main" prst="rect">
          <a:avLst/>
        </a:prstGeom>
        <a:solidFill xmlns:a="http://schemas.openxmlformats.org/drawingml/2006/main">
          <a:srgbClr val="003E37"/>
        </a:solidFill>
        <a:ln xmlns:a="http://schemas.openxmlformats.org/drawingml/2006/main">
          <a:solidFill>
            <a:srgbClr val="003E3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0.28751</cdr:x>
      <cdr:y>0.21264</cdr:y>
    </cdr:from>
    <cdr:to>
      <cdr:x>0.51041</cdr:x>
      <cdr:y>0.25431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64F5DF90-2DF8-48EA-8960-AA22BAFA9BE0}"/>
            </a:ext>
          </a:extLst>
        </cdr:cNvPr>
        <cdr:cNvSpPr txBox="1"/>
      </cdr:nvSpPr>
      <cdr:spPr>
        <a:xfrm xmlns:a="http://schemas.openxmlformats.org/drawingml/2006/main">
          <a:off x="1249934" y="687050"/>
          <a:ext cx="968991" cy="13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São José do Rio Preto</a:t>
          </a:r>
        </a:p>
      </cdr:txBody>
    </cdr:sp>
  </cdr:relSizeAnchor>
  <cdr:relSizeAnchor xmlns:cdr="http://schemas.openxmlformats.org/drawingml/2006/chartDrawing">
    <cdr:from>
      <cdr:x>0.10865</cdr:x>
      <cdr:y>0.73919</cdr:y>
    </cdr:from>
    <cdr:to>
      <cdr:x>0.46308</cdr:x>
      <cdr:y>0.83211</cdr:y>
    </cdr:to>
    <cdr:sp macro="" textlink="">
      <cdr:nvSpPr>
        <cdr:cNvPr id="7" name="CaixaDeTexto 1">
          <a:extLst xmlns:a="http://schemas.openxmlformats.org/drawingml/2006/main">
            <a:ext uri="{FF2B5EF4-FFF2-40B4-BE49-F238E27FC236}">
              <a16:creationId xmlns:a16="http://schemas.microsoft.com/office/drawing/2014/main" id="{64F5DF90-2DF8-48EA-8960-AA22BAFA9BE0}"/>
            </a:ext>
          </a:extLst>
        </cdr:cNvPr>
        <cdr:cNvSpPr txBox="1"/>
      </cdr:nvSpPr>
      <cdr:spPr>
        <a:xfrm xmlns:a="http://schemas.openxmlformats.org/drawingml/2006/main">
          <a:off x="503055" y="2388357"/>
          <a:ext cx="1641036" cy="300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Já sofreram algum tipo de</a:t>
          </a:r>
        </a:p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violência no ambiente de trabalho</a:t>
          </a:r>
        </a:p>
      </cdr:txBody>
    </cdr:sp>
  </cdr:relSizeAnchor>
  <cdr:relSizeAnchor xmlns:cdr="http://schemas.openxmlformats.org/drawingml/2006/chartDrawing">
    <cdr:from>
      <cdr:x>0.52988</cdr:x>
      <cdr:y>0.74018</cdr:y>
    </cdr:from>
    <cdr:to>
      <cdr:x>1</cdr:x>
      <cdr:y>0.83311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4571B52C-33D8-48DF-9E5A-72CCFDAB5C34}"/>
            </a:ext>
          </a:extLst>
        </cdr:cNvPr>
        <cdr:cNvSpPr txBox="1"/>
      </cdr:nvSpPr>
      <cdr:spPr>
        <a:xfrm xmlns:a="http://schemas.openxmlformats.org/drawingml/2006/main">
          <a:off x="2453384" y="2391577"/>
          <a:ext cx="2176665" cy="300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Tem algum colega que já sofreu algum </a:t>
          </a:r>
        </a:p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tipo de violência no ambiente de trabalho</a:t>
          </a:r>
        </a:p>
      </cdr:txBody>
    </cdr:sp>
  </cdr:relSizeAnchor>
  <cdr:relSizeAnchor xmlns:cdr="http://schemas.openxmlformats.org/drawingml/2006/chartDrawing">
    <cdr:from>
      <cdr:x>0.28757</cdr:x>
      <cdr:y>0.22741</cdr:y>
    </cdr:from>
    <cdr:to>
      <cdr:x>0.30352</cdr:x>
      <cdr:y>0.24887</cdr:y>
    </cdr:to>
    <cdr:sp macro="" textlink="">
      <cdr:nvSpPr>
        <cdr:cNvPr id="11" name="Retângulo 10">
          <a:extLst xmlns:a="http://schemas.openxmlformats.org/drawingml/2006/main">
            <a:ext uri="{FF2B5EF4-FFF2-40B4-BE49-F238E27FC236}">
              <a16:creationId xmlns:a16="http://schemas.microsoft.com/office/drawing/2014/main" id="{74C49D49-8C99-4095-9F52-DF01A8AF5ABC}"/>
            </a:ext>
          </a:extLst>
        </cdr:cNvPr>
        <cdr:cNvSpPr/>
      </cdr:nvSpPr>
      <cdr:spPr>
        <a:xfrm xmlns:a="http://schemas.openxmlformats.org/drawingml/2006/main">
          <a:off x="1250165" y="734771"/>
          <a:ext cx="69338" cy="69339"/>
        </a:xfrm>
        <a:prstGeom xmlns:a="http://schemas.openxmlformats.org/drawingml/2006/main" prst="rect">
          <a:avLst/>
        </a:prstGeom>
        <a:solidFill xmlns:a="http://schemas.openxmlformats.org/drawingml/2006/main">
          <a:srgbClr val="00FA8F"/>
        </a:solidFill>
        <a:ln xmlns:a="http://schemas.openxmlformats.org/drawingml/2006/main">
          <a:solidFill>
            <a:srgbClr val="00FA8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0.59592</cdr:x>
      <cdr:y>0.2083</cdr:y>
    </cdr:from>
    <cdr:to>
      <cdr:x>0.81881</cdr:x>
      <cdr:y>0.24997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C1BF51BA-2FCD-4680-BFDE-C1379BC4B6D9}"/>
            </a:ext>
          </a:extLst>
        </cdr:cNvPr>
        <cdr:cNvSpPr txBox="1"/>
      </cdr:nvSpPr>
      <cdr:spPr>
        <a:xfrm xmlns:a="http://schemas.openxmlformats.org/drawingml/2006/main">
          <a:off x="2590703" y="673038"/>
          <a:ext cx="968991" cy="13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Estado de São Paulo</a:t>
          </a:r>
        </a:p>
      </cdr:txBody>
    </cdr:sp>
  </cdr:relSizeAnchor>
  <cdr:relSizeAnchor xmlns:cdr="http://schemas.openxmlformats.org/drawingml/2006/chartDrawing">
    <cdr:from>
      <cdr:x>0.59601</cdr:x>
      <cdr:y>0.22204</cdr:y>
    </cdr:from>
    <cdr:to>
      <cdr:x>0.61196</cdr:x>
      <cdr:y>0.2435</cdr:y>
    </cdr:to>
    <cdr:sp macro="" textlink="">
      <cdr:nvSpPr>
        <cdr:cNvPr id="13" name="Retângulo 12">
          <a:extLst xmlns:a="http://schemas.openxmlformats.org/drawingml/2006/main">
            <a:ext uri="{FF2B5EF4-FFF2-40B4-BE49-F238E27FC236}">
              <a16:creationId xmlns:a16="http://schemas.microsoft.com/office/drawing/2014/main" id="{640237B2-CA97-4E17-8EA9-E291D3011B6F}"/>
            </a:ext>
          </a:extLst>
        </cdr:cNvPr>
        <cdr:cNvSpPr/>
      </cdr:nvSpPr>
      <cdr:spPr>
        <a:xfrm xmlns:a="http://schemas.openxmlformats.org/drawingml/2006/main">
          <a:off x="2591094" y="717436"/>
          <a:ext cx="69338" cy="69339"/>
        </a:xfrm>
        <a:prstGeom xmlns:a="http://schemas.openxmlformats.org/drawingml/2006/main" prst="rect">
          <a:avLst/>
        </a:prstGeom>
        <a:solidFill xmlns:a="http://schemas.openxmlformats.org/drawingml/2006/main">
          <a:srgbClr val="003E37"/>
        </a:solidFill>
        <a:ln xmlns:a="http://schemas.openxmlformats.org/drawingml/2006/main">
          <a:solidFill>
            <a:srgbClr val="003E37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0.77711</cdr:x>
      <cdr:y>0.20958</cdr:y>
    </cdr:from>
    <cdr:to>
      <cdr:x>1</cdr:x>
      <cdr:y>0.25125</cdr:y>
    </cdr:to>
    <cdr:sp macro="" textlink="">
      <cdr:nvSpPr>
        <cdr:cNvPr id="14" name="CaixaDeTexto 1">
          <a:extLst xmlns:a="http://schemas.openxmlformats.org/drawingml/2006/main">
            <a:ext uri="{FF2B5EF4-FFF2-40B4-BE49-F238E27FC236}">
              <a16:creationId xmlns:a16="http://schemas.microsoft.com/office/drawing/2014/main" id="{8F70D268-22B1-4E07-B834-68F930B74FB1}"/>
            </a:ext>
          </a:extLst>
        </cdr:cNvPr>
        <cdr:cNvSpPr txBox="1"/>
      </cdr:nvSpPr>
      <cdr:spPr>
        <a:xfrm xmlns:a="http://schemas.openxmlformats.org/drawingml/2006/main">
          <a:off x="3378382" y="677178"/>
          <a:ext cx="968991" cy="134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São José do Rio Preto</a:t>
          </a:r>
        </a:p>
      </cdr:txBody>
    </cdr:sp>
  </cdr:relSizeAnchor>
  <cdr:relSizeAnchor xmlns:cdr="http://schemas.openxmlformats.org/drawingml/2006/chartDrawing">
    <cdr:from>
      <cdr:x>0.77716</cdr:x>
      <cdr:y>0.22435</cdr:y>
    </cdr:from>
    <cdr:to>
      <cdr:x>0.79311</cdr:x>
      <cdr:y>0.24581</cdr:y>
    </cdr:to>
    <cdr:sp macro="" textlink="">
      <cdr:nvSpPr>
        <cdr:cNvPr id="15" name="Retângulo 14">
          <a:extLst xmlns:a="http://schemas.openxmlformats.org/drawingml/2006/main">
            <a:ext uri="{FF2B5EF4-FFF2-40B4-BE49-F238E27FC236}">
              <a16:creationId xmlns:a16="http://schemas.microsoft.com/office/drawing/2014/main" id="{0C26A860-F866-412E-A286-C1C56705F331}"/>
            </a:ext>
          </a:extLst>
        </cdr:cNvPr>
        <cdr:cNvSpPr/>
      </cdr:nvSpPr>
      <cdr:spPr>
        <a:xfrm xmlns:a="http://schemas.openxmlformats.org/drawingml/2006/main">
          <a:off x="3378613" y="724899"/>
          <a:ext cx="69338" cy="69339"/>
        </a:xfrm>
        <a:prstGeom xmlns:a="http://schemas.openxmlformats.org/drawingml/2006/main" prst="rect">
          <a:avLst/>
        </a:prstGeom>
        <a:solidFill xmlns:a="http://schemas.openxmlformats.org/drawingml/2006/main">
          <a:srgbClr val="00FA8F"/>
        </a:solidFill>
        <a:ln xmlns:a="http://schemas.openxmlformats.org/drawingml/2006/main">
          <a:solidFill>
            <a:srgbClr val="00FA8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0.19302</cdr:x>
      <cdr:y>0.4905</cdr:y>
    </cdr:from>
    <cdr:to>
      <cdr:x>0.26247</cdr:x>
      <cdr:y>0.53714</cdr:y>
    </cdr:to>
    <cdr:sp macro="" textlink="">
      <cdr:nvSpPr>
        <cdr:cNvPr id="16" name="CaixaDeTexto 15">
          <a:extLst xmlns:a="http://schemas.openxmlformats.org/drawingml/2006/main">
            <a:ext uri="{FF2B5EF4-FFF2-40B4-BE49-F238E27FC236}">
              <a16:creationId xmlns:a16="http://schemas.microsoft.com/office/drawing/2014/main" id="{62B36FB8-5CA1-49BA-BE0D-7D61A89AF4D2}"/>
            </a:ext>
          </a:extLst>
        </cdr:cNvPr>
        <cdr:cNvSpPr txBox="1"/>
      </cdr:nvSpPr>
      <cdr:spPr>
        <a:xfrm xmlns:a="http://schemas.openxmlformats.org/drawingml/2006/main">
          <a:off x="893702" y="1584822"/>
          <a:ext cx="321548" cy="15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28,88%</a:t>
          </a:r>
        </a:p>
      </cdr:txBody>
    </cdr:sp>
  </cdr:relSizeAnchor>
  <cdr:relSizeAnchor xmlns:cdr="http://schemas.openxmlformats.org/drawingml/2006/chartDrawing">
    <cdr:from>
      <cdr:x>0.28417</cdr:x>
      <cdr:y>0.41327</cdr:y>
    </cdr:from>
    <cdr:to>
      <cdr:x>0.36013</cdr:x>
      <cdr:y>0.45681</cdr:y>
    </cdr:to>
    <cdr:sp macro="" textlink="">
      <cdr:nvSpPr>
        <cdr:cNvPr id="17" name="CaixaDeTexto 16">
          <a:extLst xmlns:a="http://schemas.openxmlformats.org/drawingml/2006/main">
            <a:ext uri="{FF2B5EF4-FFF2-40B4-BE49-F238E27FC236}">
              <a16:creationId xmlns:a16="http://schemas.microsoft.com/office/drawing/2014/main" id="{718C428E-E488-4459-BD76-BF5BB76ACB22}"/>
            </a:ext>
          </a:extLst>
        </cdr:cNvPr>
        <cdr:cNvSpPr txBox="1"/>
      </cdr:nvSpPr>
      <cdr:spPr>
        <a:xfrm xmlns:a="http://schemas.openxmlformats.org/drawingml/2006/main">
          <a:off x="1315734" y="1335305"/>
          <a:ext cx="351692" cy="140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44,92%</a:t>
          </a:r>
        </a:p>
      </cdr:txBody>
    </cdr:sp>
  </cdr:relSizeAnchor>
  <cdr:relSizeAnchor xmlns:cdr="http://schemas.openxmlformats.org/drawingml/2006/chartDrawing">
    <cdr:from>
      <cdr:x>0.37858</cdr:x>
      <cdr:y>0.36507</cdr:y>
    </cdr:from>
    <cdr:to>
      <cdr:x>0.45562</cdr:x>
      <cdr:y>0.41172</cdr:y>
    </cdr:to>
    <cdr:sp macro="" textlink="">
      <cdr:nvSpPr>
        <cdr:cNvPr id="18" name="CaixaDeTexto 17">
          <a:extLst xmlns:a="http://schemas.openxmlformats.org/drawingml/2006/main">
            <a:ext uri="{FF2B5EF4-FFF2-40B4-BE49-F238E27FC236}">
              <a16:creationId xmlns:a16="http://schemas.microsoft.com/office/drawing/2014/main" id="{A6CC0CF3-7BE4-4637-BDC4-7EF23F751D59}"/>
            </a:ext>
          </a:extLst>
        </cdr:cNvPr>
        <cdr:cNvSpPr txBox="1"/>
      </cdr:nvSpPr>
      <cdr:spPr>
        <a:xfrm xmlns:a="http://schemas.openxmlformats.org/drawingml/2006/main">
          <a:off x="1752837" y="1179556"/>
          <a:ext cx="356717" cy="150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55,08%</a:t>
          </a:r>
        </a:p>
      </cdr:txBody>
    </cdr:sp>
  </cdr:relSizeAnchor>
  <cdr:relSizeAnchor xmlns:cdr="http://schemas.openxmlformats.org/drawingml/2006/chartDrawing">
    <cdr:from>
      <cdr:x>0.56413</cdr:x>
      <cdr:y>0.34796</cdr:y>
    </cdr:from>
    <cdr:to>
      <cdr:x>0.63684</cdr:x>
      <cdr:y>0.40083</cdr:y>
    </cdr:to>
    <cdr:sp macro="" textlink="">
      <cdr:nvSpPr>
        <cdr:cNvPr id="19" name="CaixaDeTexto 18">
          <a:extLst xmlns:a="http://schemas.openxmlformats.org/drawingml/2006/main">
            <a:ext uri="{FF2B5EF4-FFF2-40B4-BE49-F238E27FC236}">
              <a16:creationId xmlns:a16="http://schemas.microsoft.com/office/drawing/2014/main" id="{1E12F225-DAC3-4FF0-A9FC-71102C75A0F8}"/>
            </a:ext>
          </a:extLst>
        </cdr:cNvPr>
        <cdr:cNvSpPr txBox="1"/>
      </cdr:nvSpPr>
      <cdr:spPr>
        <a:xfrm xmlns:a="http://schemas.openxmlformats.org/drawingml/2006/main">
          <a:off x="2611971" y="1124291"/>
          <a:ext cx="336620" cy="17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57,82%</a:t>
          </a:r>
        </a:p>
      </cdr:txBody>
    </cdr:sp>
  </cdr:relSizeAnchor>
  <cdr:relSizeAnchor xmlns:cdr="http://schemas.openxmlformats.org/drawingml/2006/chartDrawing">
    <cdr:from>
      <cdr:x>0.65746</cdr:x>
      <cdr:y>0.42933</cdr:y>
    </cdr:from>
    <cdr:to>
      <cdr:x>0.7269</cdr:x>
      <cdr:y>0.48064</cdr:y>
    </cdr:to>
    <cdr:sp macro="" textlink="">
      <cdr:nvSpPr>
        <cdr:cNvPr id="20" name="CaixaDeTexto 19">
          <a:extLst xmlns:a="http://schemas.openxmlformats.org/drawingml/2006/main">
            <a:ext uri="{FF2B5EF4-FFF2-40B4-BE49-F238E27FC236}">
              <a16:creationId xmlns:a16="http://schemas.microsoft.com/office/drawing/2014/main" id="{40F19C00-5E25-4BC0-ADDF-50B5C4E71FDE}"/>
            </a:ext>
          </a:extLst>
        </cdr:cNvPr>
        <cdr:cNvSpPr txBox="1"/>
      </cdr:nvSpPr>
      <cdr:spPr>
        <a:xfrm xmlns:a="http://schemas.openxmlformats.org/drawingml/2006/main">
          <a:off x="3044050" y="1387186"/>
          <a:ext cx="321548" cy="16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42,18%</a:t>
          </a:r>
        </a:p>
      </cdr:txBody>
    </cdr:sp>
  </cdr:relSizeAnchor>
  <cdr:relSizeAnchor xmlns:cdr="http://schemas.openxmlformats.org/drawingml/2006/chartDrawing">
    <cdr:from>
      <cdr:x>0.75403</cdr:x>
      <cdr:y>0.32058</cdr:y>
    </cdr:from>
    <cdr:to>
      <cdr:x>0.82782</cdr:x>
      <cdr:y>0.37297</cdr:y>
    </cdr:to>
    <cdr:sp macro="" textlink="">
      <cdr:nvSpPr>
        <cdr:cNvPr id="21" name="CaixaDeTexto 20">
          <a:extLst xmlns:a="http://schemas.openxmlformats.org/drawingml/2006/main">
            <a:ext uri="{FF2B5EF4-FFF2-40B4-BE49-F238E27FC236}">
              <a16:creationId xmlns:a16="http://schemas.microsoft.com/office/drawing/2014/main" id="{5E28C51A-43AD-4F6E-8BD5-D241765735C1}"/>
            </a:ext>
          </a:extLst>
        </cdr:cNvPr>
        <cdr:cNvSpPr txBox="1"/>
      </cdr:nvSpPr>
      <cdr:spPr>
        <a:xfrm xmlns:a="http://schemas.openxmlformats.org/drawingml/2006/main">
          <a:off x="3491202" y="1035824"/>
          <a:ext cx="341644" cy="169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63,28%</a:t>
          </a:r>
        </a:p>
      </cdr:txBody>
    </cdr:sp>
  </cdr:relSizeAnchor>
  <cdr:relSizeAnchor xmlns:cdr="http://schemas.openxmlformats.org/drawingml/2006/chartDrawing">
    <cdr:from>
      <cdr:x>0.84266</cdr:x>
      <cdr:y>0.45024</cdr:y>
    </cdr:from>
    <cdr:to>
      <cdr:x>0.9244</cdr:x>
      <cdr:y>0.5</cdr:y>
    </cdr:to>
    <cdr:sp macro="" textlink="">
      <cdr:nvSpPr>
        <cdr:cNvPr id="22" name="CaixaDeTexto 21">
          <a:extLst xmlns:a="http://schemas.openxmlformats.org/drawingml/2006/main">
            <a:ext uri="{FF2B5EF4-FFF2-40B4-BE49-F238E27FC236}">
              <a16:creationId xmlns:a16="http://schemas.microsoft.com/office/drawing/2014/main" id="{7FBF467F-9AE7-4D52-AACD-A56F5D8EC470}"/>
            </a:ext>
          </a:extLst>
        </cdr:cNvPr>
        <cdr:cNvSpPr txBox="1"/>
      </cdr:nvSpPr>
      <cdr:spPr>
        <a:xfrm xmlns:a="http://schemas.openxmlformats.org/drawingml/2006/main">
          <a:off x="3901544" y="1454756"/>
          <a:ext cx="378454" cy="16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00" dirty="0">
              <a:latin typeface="Arial" panose="020B0604020202020204" pitchFamily="34" charset="0"/>
              <a:cs typeface="Arial" panose="020B0604020202020204" pitchFamily="34" charset="0"/>
            </a:rPr>
            <a:t>36,72%</a:t>
          </a:r>
        </a:p>
      </cdr:txBody>
    </cdr:sp>
  </cdr:relSizeAnchor>
  <cdr:relSizeAnchor xmlns:cdr="http://schemas.openxmlformats.org/drawingml/2006/chartDrawing">
    <cdr:from>
      <cdr:x>0.14134</cdr:x>
      <cdr:y>0.94137</cdr:y>
    </cdr:from>
    <cdr:to>
      <cdr:x>0.34675</cdr:x>
      <cdr:y>0.98099</cdr:y>
    </cdr:to>
    <cdr:pic>
      <cdr:nvPicPr>
        <cdr:cNvPr id="23" name="chart">
          <a:extLst xmlns:a="http://schemas.openxmlformats.org/drawingml/2006/main">
            <a:ext uri="{FF2B5EF4-FFF2-40B4-BE49-F238E27FC236}">
              <a16:creationId xmlns:a16="http://schemas.microsoft.com/office/drawing/2014/main" id="{5C158859-5A4A-4D43-9F17-D866BC0F10C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4392" y="3041618"/>
          <a:ext cx="951058" cy="1280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0.55617</cdr:x>
      <cdr:y>0.19538</cdr:y>
    </cdr:from>
    <cdr:to>
      <cdr:x>0.97599</cdr:x>
      <cdr:y>0.30312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D7348DF5-01FA-4B3F-924F-0594E52B20C6}"/>
            </a:ext>
          </a:extLst>
        </cdr:cNvPr>
        <cdr:cNvSpPr txBox="1"/>
      </cdr:nvSpPr>
      <cdr:spPr>
        <a:xfrm xmlns:a="http://schemas.openxmlformats.org/drawingml/2006/main">
          <a:off x="2310978" y="590147"/>
          <a:ext cx="1744388" cy="325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2006 - Pesquisa imediatamente</a:t>
          </a:r>
        </a:p>
        <a:p xmlns:a="http://schemas.openxmlformats.org/drawingml/2006/main">
          <a:pPr algn="ctr"/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anterior realizada pela OPAS</a:t>
          </a:r>
        </a:p>
      </cdr:txBody>
    </cdr:sp>
  </cdr:relSizeAnchor>
  <cdr:relSizeAnchor xmlns:cdr="http://schemas.openxmlformats.org/drawingml/2006/chartDrawing">
    <cdr:from>
      <cdr:x>0.26289</cdr:x>
      <cdr:y>0.38117</cdr:y>
    </cdr:from>
    <cdr:to>
      <cdr:x>0.37708</cdr:x>
      <cdr:y>0.44619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5574670-A296-4E7E-A32B-3001B4A8A719}"/>
            </a:ext>
          </a:extLst>
        </cdr:cNvPr>
        <cdr:cNvSpPr txBox="1"/>
      </cdr:nvSpPr>
      <cdr:spPr>
        <a:xfrm xmlns:a="http://schemas.openxmlformats.org/drawingml/2006/main">
          <a:off x="1131081" y="1160060"/>
          <a:ext cx="491320" cy="197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66,70%</a:t>
          </a:r>
        </a:p>
      </cdr:txBody>
    </cdr:sp>
  </cdr:relSizeAnchor>
  <cdr:relSizeAnchor xmlns:cdr="http://schemas.openxmlformats.org/drawingml/2006/chartDrawing">
    <cdr:from>
      <cdr:x>0.69627</cdr:x>
      <cdr:y>0.46833</cdr:y>
    </cdr:from>
    <cdr:to>
      <cdr:x>0.79618</cdr:x>
      <cdr:y>0.53167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D8A1E980-16E2-42BB-9A9B-3CF9BA570B1E}"/>
            </a:ext>
          </a:extLst>
        </cdr:cNvPr>
        <cdr:cNvSpPr txBox="1"/>
      </cdr:nvSpPr>
      <cdr:spPr>
        <a:xfrm xmlns:a="http://schemas.openxmlformats.org/drawingml/2006/main">
          <a:off x="2995683" y="1425350"/>
          <a:ext cx="429905" cy="192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700" dirty="0">
              <a:latin typeface="Arial" panose="020B0604020202020204" pitchFamily="34" charset="0"/>
              <a:cs typeface="Arial" panose="020B0604020202020204" pitchFamily="34" charset="0"/>
            </a:rPr>
            <a:t>54,60%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05FB5AC-5F7D-4468-A9C2-8218D6D2BD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9F9FFC-CF70-4A8B-BF33-8055AA280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FAFD-86ED-47B6-ADD4-41D9E5941E2E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334C6E-C292-480C-95F9-189C31D31C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603C13-28D9-4F76-9B83-F378223DD0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76F7-D7DB-4723-A58C-8E72CA40E17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36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7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64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97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721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07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77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16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76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02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8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59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54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205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88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225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50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82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51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80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81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1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55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72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22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32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009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95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94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27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97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22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627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68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71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8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184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745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480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957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66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81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87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84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556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273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54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043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882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444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22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50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53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498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009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990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672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09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37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559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006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838" y="538163"/>
            <a:ext cx="4387850" cy="11461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838" y="1728788"/>
            <a:ext cx="4387850" cy="7953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042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7500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63" y="820738"/>
            <a:ext cx="5048250" cy="137001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8463" y="2203450"/>
            <a:ext cx="5048250" cy="720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46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294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01638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01963" y="876300"/>
            <a:ext cx="2447925" cy="2089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458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174625"/>
            <a:ext cx="5046663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225" y="806450"/>
            <a:ext cx="24749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225" y="1203325"/>
            <a:ext cx="24749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962275" y="806450"/>
            <a:ext cx="2487613" cy="396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962275" y="1203325"/>
            <a:ext cx="2487613" cy="176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8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201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5865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291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225" y="219075"/>
            <a:ext cx="1887538" cy="768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87613" y="474663"/>
            <a:ext cx="2962275" cy="2339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03225" y="987425"/>
            <a:ext cx="1887538" cy="1830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9837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638" y="174625"/>
            <a:ext cx="5048250" cy="636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9084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87825" y="174625"/>
            <a:ext cx="1262063" cy="27908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1638" y="174625"/>
            <a:ext cx="3633787" cy="27908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5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88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5E63-8BC1-41CB-A09D-301BC8C7B4CD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4A98-1F1E-4CED-BEC6-23C59CA4C8C6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"/>
            <a:ext cx="5851523" cy="329148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560173" y="1157416"/>
            <a:ext cx="2183027" cy="180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2E287A36-95A2-4EEE-9ACF-D33AE44D1B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1" y="498884"/>
            <a:ext cx="1800000" cy="7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7D14-7FC7-40E8-8B38-32FF32FE20D5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30EB-DCA0-4C1C-A8EF-78410719A6DD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6"/>
            <a:ext cx="5851521" cy="329148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2719193" y="523805"/>
            <a:ext cx="2887362" cy="2203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1503405" y="1116227"/>
            <a:ext cx="1066800" cy="109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04616125-F841-4C4D-89ED-F9BB22EC42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77" y="2752531"/>
            <a:ext cx="1080000" cy="467667"/>
          </a:xfrm>
          <a:prstGeom prst="rect">
            <a:avLst/>
          </a:prstGeom>
        </p:spPr>
      </p:pic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ABEEAE0A-519C-4A75-82D9-980EB8BA8F9B}"/>
              </a:ext>
            </a:extLst>
          </p:cNvPr>
          <p:cNvSpPr/>
          <p:nvPr userDrawn="1"/>
        </p:nvSpPr>
        <p:spPr>
          <a:xfrm rot="18752633">
            <a:off x="399462" y="135225"/>
            <a:ext cx="387531" cy="44849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42FC07E-E5B0-4EED-9217-174844135018}"/>
              </a:ext>
            </a:extLst>
          </p:cNvPr>
          <p:cNvSpPr/>
          <p:nvPr userDrawn="1"/>
        </p:nvSpPr>
        <p:spPr>
          <a:xfrm>
            <a:off x="680211" y="149860"/>
            <a:ext cx="2038982" cy="536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8C7520B-EBA6-4E55-AFC4-846D9E9151C2}"/>
              </a:ext>
            </a:extLst>
          </p:cNvPr>
          <p:cNvSpPr/>
          <p:nvPr userDrawn="1"/>
        </p:nvSpPr>
        <p:spPr>
          <a:xfrm>
            <a:off x="487680" y="182880"/>
            <a:ext cx="269966" cy="14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6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6DA4-1E05-49C1-BF5D-37FECA695C4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A4AD-016E-48FF-882D-C9C79ECC6F76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6"/>
            <a:ext cx="5851521" cy="329148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670280" y="490033"/>
            <a:ext cx="3907559" cy="239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85CE22-E1AA-4F0D-ADBD-1DC8563F7488}"/>
              </a:ext>
            </a:extLst>
          </p:cNvPr>
          <p:cNvSpPr/>
          <p:nvPr userDrawn="1"/>
        </p:nvSpPr>
        <p:spPr>
          <a:xfrm>
            <a:off x="2778034" y="2708366"/>
            <a:ext cx="3018880" cy="70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28B19330-3928-44AC-823B-4D3BBADB3B9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77" y="2752531"/>
            <a:ext cx="1080000" cy="4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7C0F-D7BB-48FB-A538-CB0FFC5A2296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B6D9E-126D-43B7-ABD2-8C95F46E781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6"/>
            <a:ext cx="5851521" cy="329148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729134" y="592712"/>
            <a:ext cx="1974850" cy="245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3410465" y="626076"/>
            <a:ext cx="2133600" cy="242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609600" y="139631"/>
            <a:ext cx="3522663" cy="4530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 userDrawn="1"/>
        </p:nvSpPr>
        <p:spPr>
          <a:xfrm rot="12532649">
            <a:off x="202048" y="194503"/>
            <a:ext cx="649951" cy="48779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15C7A3B4-3B9F-4B47-B36F-8C54B54D8A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77" y="2752531"/>
            <a:ext cx="1080000" cy="46766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941B06-1742-4873-97FF-4CF3D518B3F0}"/>
              </a:ext>
            </a:extLst>
          </p:cNvPr>
          <p:cNvSpPr/>
          <p:nvPr userDrawn="1"/>
        </p:nvSpPr>
        <p:spPr>
          <a:xfrm>
            <a:off x="1563189" y="592712"/>
            <a:ext cx="457200" cy="167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1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BFA2-F5D0-4F37-84A1-0A3FBC14EC8C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82B-9F03-42F3-AB9E-42485366A4D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6"/>
            <a:ext cx="5851520" cy="329148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01638" y="1116227"/>
            <a:ext cx="2498081" cy="102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2" y="181232"/>
            <a:ext cx="3047998" cy="46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Retângulo 9"/>
          <p:cNvSpPr/>
          <p:nvPr userDrawn="1"/>
        </p:nvSpPr>
        <p:spPr>
          <a:xfrm rot="237657">
            <a:off x="3015049" y="95507"/>
            <a:ext cx="370703" cy="69506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56183C04-44E5-4EBA-A1B2-9BD83E6A6B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" y="83533"/>
            <a:ext cx="1080000" cy="4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4FA3-E5C4-4C84-8039-0CFC09976C09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1A1D-8760-4C33-B57C-D70E042A09F3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96"/>
            <a:ext cx="5851521" cy="329148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1719263" y="448962"/>
            <a:ext cx="2601483" cy="226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4275438" y="214103"/>
            <a:ext cx="1610497" cy="27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Desenho de personagem de desenhos animados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C61162E9-5010-48AE-97D3-488ECAB97C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77" y="2752531"/>
            <a:ext cx="1080000" cy="46766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FF2DD2-C5DC-4B33-A5EA-11D48862F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9" b="70360"/>
          <a:stretch/>
        </p:blipFill>
        <p:spPr>
          <a:xfrm>
            <a:off x="5400907" y="0"/>
            <a:ext cx="450616" cy="9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1638" y="876300"/>
            <a:ext cx="5048250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1638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5A78-2DAD-4E8B-95EE-A5DD503B0F71}" type="datetimeFigureOut">
              <a:rPr lang="pt-BR" smtClean="0"/>
              <a:t>28/07/2021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38338" y="3051175"/>
            <a:ext cx="197485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132263" y="3051175"/>
            <a:ext cx="1317625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20DC-99BB-4EA0-8E12-B3C3828A53E5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rcelo@intermidiariopreto.com.br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EFA40E-F17B-4665-8A49-352CE4975F78}"/>
              </a:ext>
            </a:extLst>
          </p:cNvPr>
          <p:cNvSpPr txBox="1"/>
          <p:nvPr/>
        </p:nvSpPr>
        <p:spPr>
          <a:xfrm>
            <a:off x="690196" y="2140927"/>
            <a:ext cx="249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Coletiva à imprensa 29/07/2021</a:t>
            </a:r>
          </a:p>
        </p:txBody>
      </p:sp>
    </p:spTree>
    <p:extLst>
      <p:ext uri="{BB962C8B-B14F-4D97-AF65-F5344CB8AC3E}">
        <p14:creationId xmlns:p14="http://schemas.microsoft.com/office/powerpoint/2010/main" val="235264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314374-D6EB-4B13-A04C-033B66FE1215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8D885B-F5BA-4E4C-8DD9-79C818E4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84" y="285317"/>
            <a:ext cx="3816000" cy="22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F3E7577-6E8E-4554-B6C3-4D051DADB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177805"/>
              </p:ext>
            </p:extLst>
          </p:nvPr>
        </p:nvGraphicFramePr>
        <p:xfrm>
          <a:off x="1221476" y="30707"/>
          <a:ext cx="4630049" cy="323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D081308-279F-4C73-82B0-9957D2F052D2}"/>
              </a:ext>
            </a:extLst>
          </p:cNvPr>
          <p:cNvSpPr txBox="1"/>
          <p:nvPr/>
        </p:nvSpPr>
        <p:spPr>
          <a:xfrm>
            <a:off x="1694381" y="954130"/>
            <a:ext cx="4010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71,12%</a:t>
            </a:r>
          </a:p>
        </p:txBody>
      </p:sp>
    </p:spTree>
    <p:extLst>
      <p:ext uri="{BB962C8B-B14F-4D97-AF65-F5344CB8AC3E}">
        <p14:creationId xmlns:p14="http://schemas.microsoft.com/office/powerpoint/2010/main" val="270829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526480D-D757-478B-839D-85BA70ADC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999235"/>
              </p:ext>
            </p:extLst>
          </p:nvPr>
        </p:nvGraphicFramePr>
        <p:xfrm>
          <a:off x="1549021" y="0"/>
          <a:ext cx="4302503" cy="30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653437A-E006-49BA-A15D-6C81F435F288}"/>
              </a:ext>
            </a:extLst>
          </p:cNvPr>
          <p:cNvSpPr txBox="1"/>
          <p:nvPr/>
        </p:nvSpPr>
        <p:spPr>
          <a:xfrm>
            <a:off x="2053568" y="607807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2015 - Pesquisa mais atual da </a:t>
            </a:r>
          </a:p>
          <a:p>
            <a:pPr algn="ctr"/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Organização Pan-Americana de Saúde</a:t>
            </a:r>
          </a:p>
        </p:txBody>
      </p:sp>
    </p:spTree>
    <p:extLst>
      <p:ext uri="{BB962C8B-B14F-4D97-AF65-F5344CB8AC3E}">
        <p14:creationId xmlns:p14="http://schemas.microsoft.com/office/powerpoint/2010/main" val="96708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51215D-C373-485D-A2FE-F8C396761DA9}"/>
              </a:ext>
            </a:extLst>
          </p:cNvPr>
          <p:cNvSpPr txBox="1"/>
          <p:nvPr/>
        </p:nvSpPr>
        <p:spPr>
          <a:xfrm>
            <a:off x="1645858" y="738389"/>
            <a:ext cx="385679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Assessoria de imprensa</a:t>
            </a:r>
          </a:p>
          <a:p>
            <a:pPr algn="just"/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Marcelo Gomes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17 99619.6844 / 3308.2718</a:t>
            </a:r>
          </a:p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2"/>
              </a:rPr>
              <a:t>marcelo@intermidiariopreto.com.br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00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3F57E6-691E-4802-AB05-3E850D4DB81E}"/>
              </a:ext>
            </a:extLst>
          </p:cNvPr>
          <p:cNvSpPr txBox="1"/>
          <p:nvPr/>
        </p:nvSpPr>
        <p:spPr>
          <a:xfrm>
            <a:off x="326156" y="861407"/>
            <a:ext cx="3078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Levantamento realizado entre 5 e 19 de março de 2021, via </a:t>
            </a:r>
            <a:r>
              <a:rPr lang="pt-BR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</a:t>
            </a:r>
            <a:r>
              <a:rPr lang="pt-BR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Monkey</a:t>
            </a:r>
            <a:endParaRPr lang="pt-BR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354 profissionais da região de São José do Rio Preto</a:t>
            </a:r>
          </a:p>
        </p:txBody>
      </p:sp>
    </p:spTree>
    <p:extLst>
      <p:ext uri="{BB962C8B-B14F-4D97-AF65-F5344CB8AC3E}">
        <p14:creationId xmlns:p14="http://schemas.microsoft.com/office/powerpoint/2010/main" val="362890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51215D-C373-485D-A2FE-F8C396761DA9}"/>
              </a:ext>
            </a:extLst>
          </p:cNvPr>
          <p:cNvSpPr txBox="1"/>
          <p:nvPr/>
        </p:nvSpPr>
        <p:spPr>
          <a:xfrm>
            <a:off x="1651584" y="184591"/>
            <a:ext cx="385679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dos pesquisados</a:t>
            </a:r>
          </a:p>
          <a:p>
            <a:pPr algn="just"/>
            <a:endParaRPr lang="pt-BR" b="1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68% homens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8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 mulheres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800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9,4% - 26 a 35 anos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35% - 36 a 45 anos</a:t>
            </a:r>
            <a:r>
              <a:rPr lang="pt-BR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24,6% - 46 a 55 anos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31% - mais de 56 anos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51215D-C373-485D-A2FE-F8C396761DA9}"/>
              </a:ext>
            </a:extLst>
          </p:cNvPr>
          <p:cNvSpPr txBox="1"/>
          <p:nvPr/>
        </p:nvSpPr>
        <p:spPr>
          <a:xfrm>
            <a:off x="1721922" y="145025"/>
            <a:ext cx="38567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 dos pesquisados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Tempo de formação: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1,4% - até 5 anos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7,3% - 5 a 10 anos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17,8% - 10 a 15 anos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17,8% - 15 a 20 anos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55,7% mais de 20 anos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95% têm título de especialista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D34899-916F-4F01-B2D5-6F416649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45" y="300382"/>
            <a:ext cx="3815735" cy="22903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BA0D56D-E7E3-4B22-9192-A78E4F61F906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</p:spTree>
    <p:extLst>
      <p:ext uri="{BB962C8B-B14F-4D97-AF65-F5344CB8AC3E}">
        <p14:creationId xmlns:p14="http://schemas.microsoft.com/office/powerpoint/2010/main" val="362890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C79B06-C948-4E7D-AAD9-1E06A5C77D67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7933C4-9833-4CB5-980F-79464FD5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37" y="267209"/>
            <a:ext cx="3816000" cy="22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3388660" y="9338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314374-D6EB-4B13-A04C-033B66FE1215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95B897-88C5-4EBE-9C61-7C0B572B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45" y="294371"/>
            <a:ext cx="3816000" cy="22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2647827" y="19879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CE2F4D-E86D-468A-AD31-D2DE21F7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16" y="286555"/>
            <a:ext cx="3816000" cy="22904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BFEB7D2-D34A-40BE-AB58-EBC9516DBE87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</p:spTree>
    <p:extLst>
      <p:ext uri="{BB962C8B-B14F-4D97-AF65-F5344CB8AC3E}">
        <p14:creationId xmlns:p14="http://schemas.microsoft.com/office/powerpoint/2010/main" val="362890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85AD2E-A589-4D2B-BF15-B498F6549800}"/>
              </a:ext>
            </a:extLst>
          </p:cNvPr>
          <p:cNvSpPr txBox="1"/>
          <p:nvPr/>
        </p:nvSpPr>
        <p:spPr>
          <a:xfrm>
            <a:off x="2647827" y="1987986"/>
            <a:ext cx="22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BAR DO PONTO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200C801-001D-4963-B993-75E0AD379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55" y="289294"/>
            <a:ext cx="3816000" cy="22904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BAC482-E13A-480F-A1D1-A0E51CF52E80}"/>
              </a:ext>
            </a:extLst>
          </p:cNvPr>
          <p:cNvSpPr txBox="1"/>
          <p:nvPr/>
        </p:nvSpPr>
        <p:spPr>
          <a:xfrm>
            <a:off x="1744870" y="2557669"/>
            <a:ext cx="1758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>
                <a:latin typeface="Verdana" panose="020B0604030504040204" pitchFamily="34" charset="0"/>
                <a:ea typeface="Verdana" panose="020B0604030504040204" pitchFamily="34" charset="0"/>
              </a:rPr>
              <a:t>Base: 354 pesquisados</a:t>
            </a:r>
          </a:p>
        </p:txBody>
      </p:sp>
    </p:spTree>
    <p:extLst>
      <p:ext uri="{BB962C8B-B14F-4D97-AF65-F5344CB8AC3E}">
        <p14:creationId xmlns:p14="http://schemas.microsoft.com/office/powerpoint/2010/main" val="2236774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4067</TotalTime>
  <Words>277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Montserrat Medium</vt:lpstr>
      <vt:lpstr>Verdana</vt:lpstr>
      <vt:lpstr>Wingdings</vt:lpstr>
      <vt:lpstr>Tema do Office</vt:lpstr>
      <vt:lpstr>Personalizar design</vt:lpstr>
      <vt:lpstr>1_Personalizar design</vt:lpstr>
      <vt:lpstr>3_Personalizar design</vt:lpstr>
      <vt:lpstr>4_Personalizar design</vt:lpstr>
      <vt:lpstr>5_Personalizar design</vt:lpstr>
      <vt:lpstr>2_Personalizar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</dc:creator>
  <cp:lastModifiedBy>Francisco Damaso Vasconcelos Neto</cp:lastModifiedBy>
  <cp:revision>210</cp:revision>
  <dcterms:created xsi:type="dcterms:W3CDTF">2019-07-22T17:07:48Z</dcterms:created>
  <dcterms:modified xsi:type="dcterms:W3CDTF">2021-07-28T20:17:21Z</dcterms:modified>
</cp:coreProperties>
</file>